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6" r:id="rId1"/>
  </p:sldMasterIdLst>
  <p:sldIdLst>
    <p:sldId id="278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76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97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604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198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33449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339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460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182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44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2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9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2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9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4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2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6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82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9.m4a"/><Relationship Id="rId7" Type="http://schemas.openxmlformats.org/officeDocument/2006/relationships/image" Target="../media/image8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7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pn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g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93" y="5106672"/>
            <a:ext cx="10542814" cy="1041746"/>
          </a:xfrm>
        </p:spPr>
        <p:txBody>
          <a:bodyPr>
            <a:normAutofit fontScale="90000"/>
          </a:bodyPr>
          <a:lstStyle/>
          <a:p>
            <a:br>
              <a:rPr lang="en-US" b="1" i="1" dirty="0">
                <a:solidFill>
                  <a:srgbClr val="00B050"/>
                </a:solidFill>
              </a:rPr>
            </a:br>
            <a:r>
              <a:rPr lang="el-GR" b="1" i="1" dirty="0">
                <a:solidFill>
                  <a:srgbClr val="00B050"/>
                </a:solidFill>
              </a:rPr>
              <a:t>Ενότητα: Έξω βρέχει, κάτι τρέχει…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AB332B24-C0DD-437D-84B9-1242C451B47C}"/>
              </a:ext>
            </a:extLst>
          </p:cNvPr>
          <p:cNvSpPr/>
          <p:nvPr/>
        </p:nvSpPr>
        <p:spPr>
          <a:xfrm>
            <a:off x="260760" y="151538"/>
            <a:ext cx="11488614" cy="6706462"/>
          </a:xfrm>
          <a:prstGeom prst="foldedCorner">
            <a:avLst>
              <a:gd name="adj" fmla="val 948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7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7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7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Γεια σας παιδιά!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Εύχομαι να είστε καλά και να περνάτε όμορφα και δημιουργικά στο σπίτι!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Σήμερα θα μάθετε τις μέρες της εβδομάδας στα αγγλικά και θα παίξετε με τις ευχάριστες δραστηριότητες, οι </a:t>
            </a:r>
            <a:endParaRPr lang="en-US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Segoe UI Emoj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οποίες υπάρχουν στο τέλος της παρουσίασης.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Segoe UI Emoj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Για να δείτε την παρουσίαση ολοκληρωμένη, θα πρέπει να πατήσετε στο εικονίδιο -&gt;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το οποίο βρίσκεται κάτω από το </a:t>
            </a:r>
            <a:r>
              <a:rPr lang="en-US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slide</a:t>
            </a: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, στα δεξιά. Παράλληλα, για να ακούσετε πώς  προφέρονται οι </a:t>
            </a:r>
            <a:endParaRPr lang="en-US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Segoe UI Emoj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λέξεις, θα πρέπει να πατάτε με το ποντίκι σας πάνω στο μεγάφωνο      </a:t>
            </a:r>
            <a:endParaRPr lang="el-GR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Καλή διασκέδαση λοιπόν!</a:t>
            </a:r>
            <a:br>
              <a:rPr lang="en-US" sz="17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7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7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Hello kids!</a:t>
            </a:r>
            <a:br>
              <a:rPr lang="en-US" sz="1500" b="1" dirty="0">
                <a:solidFill>
                  <a:srgbClr val="002060"/>
                </a:solidFill>
                <a:latin typeface="+mj-lt"/>
              </a:rPr>
            </a:br>
            <a:br>
              <a:rPr lang="en-US" sz="1500" b="1" dirty="0">
                <a:solidFill>
                  <a:srgbClr val="002060"/>
                </a:solidFill>
                <a:latin typeface="+mj-lt"/>
              </a:rPr>
            </a:br>
            <a:r>
              <a:rPr lang="en-US" sz="1500" b="1" dirty="0">
                <a:solidFill>
                  <a:srgbClr val="002060"/>
                </a:solidFill>
                <a:latin typeface="+mj-lt"/>
              </a:rPr>
              <a:t>I hope you are well and enjoy your time at home.</a:t>
            </a:r>
            <a:endParaRPr lang="el-GR" sz="1500" b="1" dirty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Today you will learn the days of the week in English and then </a:t>
            </a:r>
            <a:r>
              <a:rPr lang="en-US" sz="1500" b="1">
                <a:solidFill>
                  <a:srgbClr val="002060"/>
                </a:solidFill>
                <a:latin typeface="+mj-lt"/>
              </a:rPr>
              <a:t>play with some </a:t>
            </a:r>
            <a:r>
              <a:rPr lang="en-US" sz="1500" b="1" dirty="0">
                <a:solidFill>
                  <a:srgbClr val="002060"/>
                </a:solidFill>
                <a:latin typeface="+mj-lt"/>
              </a:rPr>
              <a:t>fun activities.</a:t>
            </a:r>
            <a:endParaRPr lang="el-GR" sz="1500" b="1" dirty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 </a:t>
            </a:r>
            <a:endParaRPr lang="el-GR" sz="1500" b="1" dirty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To see the whole presentation, click on this icon -&gt; </a:t>
            </a: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which is located under the slide on your right.  If you want to hear how the words are pronounced,</a:t>
            </a: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you must click on the loudspeaker icon</a:t>
            </a:r>
            <a:endParaRPr lang="el-GR" sz="1500" b="1" dirty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 </a:t>
            </a:r>
            <a:endParaRPr lang="el-GR" sz="1500" b="1" dirty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500" b="1" dirty="0">
                <a:solidFill>
                  <a:srgbClr val="002060"/>
                </a:solidFill>
                <a:latin typeface="+mj-lt"/>
              </a:rPr>
              <a:t>Have fun! </a:t>
            </a:r>
            <a:endParaRPr lang="el-GR" sz="15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3200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000" b="1" kern="12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E23E3B-C10D-42F2-8B06-7C2F250DD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28" t="93167" r="24974" b="315"/>
          <a:stretch/>
        </p:blipFill>
        <p:spPr>
          <a:xfrm>
            <a:off x="5058812" y="5047903"/>
            <a:ext cx="402621" cy="326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A3E88B-76CD-4CCA-AEC6-6A1467F5B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66" t="55224" r="41299" b="37412"/>
          <a:stretch/>
        </p:blipFill>
        <p:spPr>
          <a:xfrm>
            <a:off x="6096000" y="2272694"/>
            <a:ext cx="517864" cy="552323"/>
          </a:xfrm>
          <a:prstGeom prst="rect">
            <a:avLst/>
          </a:prstGeom>
        </p:spPr>
      </p:pic>
      <p:pic>
        <p:nvPicPr>
          <p:cNvPr id="10" name="Picture 4" descr="Free Teacher Clip Art with No Background - ClipartKey">
            <a:extLst>
              <a:ext uri="{FF2B5EF4-FFF2-40B4-BE49-F238E27FC236}">
                <a16:creationId xmlns:a16="http://schemas.microsoft.com/office/drawing/2014/main" id="{318D13E0-0CA7-4E24-A458-85007370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7457" y="2750537"/>
            <a:ext cx="2119707" cy="166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D2FC29-5BBC-495F-9454-EC796092A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66" t="55224" r="41299" b="37412"/>
          <a:stretch/>
        </p:blipFill>
        <p:spPr>
          <a:xfrm>
            <a:off x="4014926" y="5627545"/>
            <a:ext cx="523612" cy="558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EF4487-3C1F-4429-8CE5-0E50CFBE0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28" t="93167" r="24974" b="315"/>
          <a:stretch/>
        </p:blipFill>
        <p:spPr>
          <a:xfrm>
            <a:off x="7617061" y="1714493"/>
            <a:ext cx="402621" cy="3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62BA951-33EC-424A-95D1-B2313834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46" y="434300"/>
            <a:ext cx="4204015" cy="39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7D65B5-B3FF-45FA-9307-C01D452833F9}"/>
              </a:ext>
            </a:extLst>
          </p:cNvPr>
          <p:cNvSpPr/>
          <p:nvPr/>
        </p:nvSpPr>
        <p:spPr>
          <a:xfrm>
            <a:off x="312701" y="711200"/>
            <a:ext cx="7158807" cy="2282490"/>
          </a:xfrm>
          <a:prstGeom prst="cloudCallout">
            <a:avLst>
              <a:gd name="adj1" fmla="val 60226"/>
              <a:gd name="adj2" fmla="val 230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Listen the song!!!</a:t>
            </a:r>
          </a:p>
          <a:p>
            <a:pPr algn="ctr"/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Άκουσε το τραγούδι!!!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35390EE8-4684-47F1-B591-81D87ED726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96123" y="3204705"/>
            <a:ext cx="3657600" cy="27432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DE56FE-54C7-4442-9163-B6FBE37AC26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13046" y="13650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7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62BA951-33EC-424A-95D1-B2313834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46" y="434300"/>
            <a:ext cx="4204015" cy="39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7D65B5-B3FF-45FA-9307-C01D452833F9}"/>
              </a:ext>
            </a:extLst>
          </p:cNvPr>
          <p:cNvSpPr/>
          <p:nvPr/>
        </p:nvSpPr>
        <p:spPr>
          <a:xfrm>
            <a:off x="367409" y="-189848"/>
            <a:ext cx="7803715" cy="3394553"/>
          </a:xfrm>
          <a:prstGeom prst="cloudCallout">
            <a:avLst>
              <a:gd name="adj1" fmla="val 60226"/>
              <a:gd name="adj2" fmla="val 230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Choose the right answer!!!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Επέλεξε τη σωστή απάντηση!!!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0A8CAE-5509-4F2D-8BEB-4D236D9959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77901" y="1983179"/>
            <a:ext cx="487363" cy="4873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6B8E99-6E02-497B-9DFB-E3E7A944D036}"/>
              </a:ext>
            </a:extLst>
          </p:cNvPr>
          <p:cNvSpPr/>
          <p:nvPr/>
        </p:nvSpPr>
        <p:spPr>
          <a:xfrm>
            <a:off x="162839" y="3651338"/>
            <a:ext cx="2580361" cy="27056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TUESDAY</a:t>
            </a: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ABB3C722-CDE7-43A1-BFD0-EC404728CBD2}"/>
              </a:ext>
            </a:extLst>
          </p:cNvPr>
          <p:cNvSpPr/>
          <p:nvPr/>
        </p:nvSpPr>
        <p:spPr>
          <a:xfrm>
            <a:off x="3419388" y="34290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ΔΕΥΤΕΡΑ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8A1A0206-AA94-4F72-B730-834DE95C02D5}"/>
              </a:ext>
            </a:extLst>
          </p:cNvPr>
          <p:cNvSpPr/>
          <p:nvPr/>
        </p:nvSpPr>
        <p:spPr>
          <a:xfrm>
            <a:off x="3419387" y="57424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ΠΕΜΠΤΗ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9AB996DF-F7DC-4040-8DFF-295F90B707AE}"/>
              </a:ext>
            </a:extLst>
          </p:cNvPr>
          <p:cNvSpPr/>
          <p:nvPr/>
        </p:nvSpPr>
        <p:spPr>
          <a:xfrm>
            <a:off x="3419388" y="4557516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ΤΡΙΤΗ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6959FE19-D624-4A63-A5DA-0F3109EF7FB7}"/>
              </a:ext>
            </a:extLst>
          </p:cNvPr>
          <p:cNvSpPr/>
          <p:nvPr/>
        </p:nvSpPr>
        <p:spPr>
          <a:xfrm>
            <a:off x="6630823" y="4521408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CORRECT !!!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ΣΩΣΤΑ!!!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62BA951-33EC-424A-95D1-B2313834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46" y="434300"/>
            <a:ext cx="4204015" cy="39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7D65B5-B3FF-45FA-9307-C01D452833F9}"/>
              </a:ext>
            </a:extLst>
          </p:cNvPr>
          <p:cNvSpPr/>
          <p:nvPr/>
        </p:nvSpPr>
        <p:spPr>
          <a:xfrm>
            <a:off x="367409" y="-189848"/>
            <a:ext cx="7803715" cy="3394553"/>
          </a:xfrm>
          <a:prstGeom prst="cloudCallout">
            <a:avLst>
              <a:gd name="adj1" fmla="val 60226"/>
              <a:gd name="adj2" fmla="val 230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Choose the right answer!!!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Επέλεξε τη σωστή απάντηση!!!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0A8CAE-5509-4F2D-8BEB-4D236D9959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77901" y="1983179"/>
            <a:ext cx="487363" cy="4873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6B8E99-6E02-497B-9DFB-E3E7A944D036}"/>
              </a:ext>
            </a:extLst>
          </p:cNvPr>
          <p:cNvSpPr/>
          <p:nvPr/>
        </p:nvSpPr>
        <p:spPr>
          <a:xfrm>
            <a:off x="162839" y="3651338"/>
            <a:ext cx="2580361" cy="27056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FRIDAY</a:t>
            </a: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ABB3C722-CDE7-43A1-BFD0-EC404728CBD2}"/>
              </a:ext>
            </a:extLst>
          </p:cNvPr>
          <p:cNvSpPr/>
          <p:nvPr/>
        </p:nvSpPr>
        <p:spPr>
          <a:xfrm>
            <a:off x="3419388" y="34290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ΔΕΥΤΕΡΑ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8A1A0206-AA94-4F72-B730-834DE95C02D5}"/>
              </a:ext>
            </a:extLst>
          </p:cNvPr>
          <p:cNvSpPr/>
          <p:nvPr/>
        </p:nvSpPr>
        <p:spPr>
          <a:xfrm>
            <a:off x="3419387" y="57424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ΤΕΤΑΡΤΗ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9AB996DF-F7DC-4040-8DFF-295F90B707AE}"/>
              </a:ext>
            </a:extLst>
          </p:cNvPr>
          <p:cNvSpPr/>
          <p:nvPr/>
        </p:nvSpPr>
        <p:spPr>
          <a:xfrm>
            <a:off x="3419388" y="4557516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ΠΑΡΑΣΚΕΥΗ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6959FE19-D624-4A63-A5DA-0F3109EF7FB7}"/>
              </a:ext>
            </a:extLst>
          </p:cNvPr>
          <p:cNvSpPr/>
          <p:nvPr/>
        </p:nvSpPr>
        <p:spPr>
          <a:xfrm>
            <a:off x="6630823" y="4521408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CORRECT !!!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ΣΩΣΤΑ!!!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7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62BA951-33EC-424A-95D1-B2313834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46" y="434300"/>
            <a:ext cx="4204015" cy="39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7D65B5-B3FF-45FA-9307-C01D452833F9}"/>
              </a:ext>
            </a:extLst>
          </p:cNvPr>
          <p:cNvSpPr/>
          <p:nvPr/>
        </p:nvSpPr>
        <p:spPr>
          <a:xfrm>
            <a:off x="367409" y="-189848"/>
            <a:ext cx="7803715" cy="3394553"/>
          </a:xfrm>
          <a:prstGeom prst="cloudCallout">
            <a:avLst>
              <a:gd name="adj1" fmla="val 60226"/>
              <a:gd name="adj2" fmla="val 230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Choose the right answer!!!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Επέλεξε τη σωστή απάντηση!!!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6B8E99-6E02-497B-9DFB-E3E7A944D036}"/>
              </a:ext>
            </a:extLst>
          </p:cNvPr>
          <p:cNvSpPr/>
          <p:nvPr/>
        </p:nvSpPr>
        <p:spPr>
          <a:xfrm>
            <a:off x="162839" y="3651338"/>
            <a:ext cx="2580361" cy="27056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WEDNESDAY</a:t>
            </a: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ABB3C722-CDE7-43A1-BFD0-EC404728CBD2}"/>
              </a:ext>
            </a:extLst>
          </p:cNvPr>
          <p:cNvSpPr/>
          <p:nvPr/>
        </p:nvSpPr>
        <p:spPr>
          <a:xfrm>
            <a:off x="3419388" y="34290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ΤΕΤΑΡΤΗ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8A1A0206-AA94-4F72-B730-834DE95C02D5}"/>
              </a:ext>
            </a:extLst>
          </p:cNvPr>
          <p:cNvSpPr/>
          <p:nvPr/>
        </p:nvSpPr>
        <p:spPr>
          <a:xfrm>
            <a:off x="3419387" y="57424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ΚΥΡΙΑΚΗ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9AB996DF-F7DC-4040-8DFF-295F90B707AE}"/>
              </a:ext>
            </a:extLst>
          </p:cNvPr>
          <p:cNvSpPr/>
          <p:nvPr/>
        </p:nvSpPr>
        <p:spPr>
          <a:xfrm>
            <a:off x="3419386" y="4618777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ΣΑΒΒΑΤΟ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6959FE19-D624-4A63-A5DA-0F3109EF7FB7}"/>
              </a:ext>
            </a:extLst>
          </p:cNvPr>
          <p:cNvSpPr/>
          <p:nvPr/>
        </p:nvSpPr>
        <p:spPr>
          <a:xfrm>
            <a:off x="6781968" y="350807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CORRECT !!!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ΣΩΣΤΑ!!!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62BA951-33EC-424A-95D1-B2313834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46" y="434300"/>
            <a:ext cx="4204015" cy="39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7D65B5-B3FF-45FA-9307-C01D452833F9}"/>
              </a:ext>
            </a:extLst>
          </p:cNvPr>
          <p:cNvSpPr/>
          <p:nvPr/>
        </p:nvSpPr>
        <p:spPr>
          <a:xfrm>
            <a:off x="367409" y="-189848"/>
            <a:ext cx="7803715" cy="3394553"/>
          </a:xfrm>
          <a:prstGeom prst="cloudCallout">
            <a:avLst>
              <a:gd name="adj1" fmla="val 60226"/>
              <a:gd name="adj2" fmla="val 230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Choose the right answer!!!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Επέλεξε τη σωστή απάντηση!!!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6B8E99-6E02-497B-9DFB-E3E7A944D036}"/>
              </a:ext>
            </a:extLst>
          </p:cNvPr>
          <p:cNvSpPr/>
          <p:nvPr/>
        </p:nvSpPr>
        <p:spPr>
          <a:xfrm>
            <a:off x="162839" y="3651338"/>
            <a:ext cx="2580361" cy="27056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MONDAY</a:t>
            </a: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ABB3C722-CDE7-43A1-BFD0-EC404728CBD2}"/>
              </a:ext>
            </a:extLst>
          </p:cNvPr>
          <p:cNvSpPr/>
          <p:nvPr/>
        </p:nvSpPr>
        <p:spPr>
          <a:xfrm>
            <a:off x="3419388" y="34290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ΔΕΥΤΕΡΑ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8A1A0206-AA94-4F72-B730-834DE95C02D5}"/>
              </a:ext>
            </a:extLst>
          </p:cNvPr>
          <p:cNvSpPr/>
          <p:nvPr/>
        </p:nvSpPr>
        <p:spPr>
          <a:xfrm>
            <a:off x="3419387" y="57424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ΠΕΜΠΤΗ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9AB996DF-F7DC-4040-8DFF-295F90B707AE}"/>
              </a:ext>
            </a:extLst>
          </p:cNvPr>
          <p:cNvSpPr/>
          <p:nvPr/>
        </p:nvSpPr>
        <p:spPr>
          <a:xfrm>
            <a:off x="3419388" y="4557516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ΤΡΙΤΗ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6959FE19-D624-4A63-A5DA-0F3109EF7FB7}"/>
              </a:ext>
            </a:extLst>
          </p:cNvPr>
          <p:cNvSpPr/>
          <p:nvPr/>
        </p:nvSpPr>
        <p:spPr>
          <a:xfrm>
            <a:off x="6781968" y="3313341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CORRECT !!!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ΣΩΣΤΑ!!!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62BA951-33EC-424A-95D1-B2313834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46" y="434300"/>
            <a:ext cx="4204015" cy="39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7D65B5-B3FF-45FA-9307-C01D452833F9}"/>
              </a:ext>
            </a:extLst>
          </p:cNvPr>
          <p:cNvSpPr/>
          <p:nvPr/>
        </p:nvSpPr>
        <p:spPr>
          <a:xfrm>
            <a:off x="367409" y="-189848"/>
            <a:ext cx="7803715" cy="3394553"/>
          </a:xfrm>
          <a:prstGeom prst="cloudCallout">
            <a:avLst>
              <a:gd name="adj1" fmla="val 60226"/>
              <a:gd name="adj2" fmla="val 2301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Choose the right answer!!!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Επέλεξε τη σωστή απάντηση!!!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6B8E99-6E02-497B-9DFB-E3E7A944D036}"/>
              </a:ext>
            </a:extLst>
          </p:cNvPr>
          <p:cNvSpPr/>
          <p:nvPr/>
        </p:nvSpPr>
        <p:spPr>
          <a:xfrm>
            <a:off x="162839" y="3651338"/>
            <a:ext cx="2580361" cy="27056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SUNDAY</a:t>
            </a: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ABB3C722-CDE7-43A1-BFD0-EC404728CBD2}"/>
              </a:ext>
            </a:extLst>
          </p:cNvPr>
          <p:cNvSpPr/>
          <p:nvPr/>
        </p:nvSpPr>
        <p:spPr>
          <a:xfrm>
            <a:off x="3485638" y="3424107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ΠΑΡΑΣΚΕΥΗ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8A1A0206-AA94-4F72-B730-834DE95C02D5}"/>
              </a:ext>
            </a:extLst>
          </p:cNvPr>
          <p:cNvSpPr/>
          <p:nvPr/>
        </p:nvSpPr>
        <p:spPr>
          <a:xfrm>
            <a:off x="3419387" y="57424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ΚΥΡΙΑΚΗ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9AB996DF-F7DC-4040-8DFF-295F90B707AE}"/>
              </a:ext>
            </a:extLst>
          </p:cNvPr>
          <p:cNvSpPr/>
          <p:nvPr/>
        </p:nvSpPr>
        <p:spPr>
          <a:xfrm>
            <a:off x="3419388" y="4557516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ΣΑΒΒΑΤΟ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6959FE19-D624-4A63-A5DA-0F3109EF7FB7}"/>
              </a:ext>
            </a:extLst>
          </p:cNvPr>
          <p:cNvSpPr/>
          <p:nvPr/>
        </p:nvSpPr>
        <p:spPr>
          <a:xfrm>
            <a:off x="7069234" y="5742400"/>
            <a:ext cx="3145185" cy="965482"/>
          </a:xfrm>
          <a:prstGeom prst="snip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CORRECT !!! 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ΣΩΣΤΑ!!!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>
            <a:extLst>
              <a:ext uri="{FF2B5EF4-FFF2-40B4-BE49-F238E27FC236}">
                <a16:creationId xmlns:a16="http://schemas.microsoft.com/office/drawing/2014/main" id="{3190C2C3-683E-4A59-8FA4-996F7C12E8F6}"/>
              </a:ext>
            </a:extLst>
          </p:cNvPr>
          <p:cNvSpPr/>
          <p:nvPr/>
        </p:nvSpPr>
        <p:spPr>
          <a:xfrm>
            <a:off x="2135189" y="549276"/>
            <a:ext cx="4105275" cy="79216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THE 5TH DAY OF THE WEEK IS…</a:t>
            </a:r>
            <a:endParaRPr lang="el-GR" b="1" dirty="0"/>
          </a:p>
          <a:p>
            <a:pPr algn="ctr">
              <a:defRPr/>
            </a:pPr>
            <a:r>
              <a:rPr lang="el-GR" b="1" dirty="0"/>
              <a:t>Η ΠΕΜΠΤΗ ΜΕΡΑ ΤΗΣ ΒΔΟΜΑΔΑΣ ΕΊΝΑΙ….</a:t>
            </a:r>
            <a:endParaRPr lang="en-US" b="1" dirty="0"/>
          </a:p>
          <a:p>
            <a:pPr algn="ctr">
              <a:defRPr/>
            </a:pPr>
            <a:endParaRPr lang="hu-HU" b="1" dirty="0"/>
          </a:p>
        </p:txBody>
      </p:sp>
      <p:pic>
        <p:nvPicPr>
          <p:cNvPr id="3" name="Kép 2" descr="35.gif">
            <a:extLst>
              <a:ext uri="{FF2B5EF4-FFF2-40B4-BE49-F238E27FC236}">
                <a16:creationId xmlns:a16="http://schemas.microsoft.com/office/drawing/2014/main" id="{AC31AD10-AEB3-48C8-AD77-CCA8C2A015C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8288" y="404814"/>
            <a:ext cx="3467100" cy="1266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Lekerekített téglalap 3">
            <a:extLst>
              <a:ext uri="{FF2B5EF4-FFF2-40B4-BE49-F238E27FC236}">
                <a16:creationId xmlns:a16="http://schemas.microsoft.com/office/drawing/2014/main" id="{B041D189-2F40-4C92-9372-FBB8DC1E3B1D}"/>
              </a:ext>
            </a:extLst>
          </p:cNvPr>
          <p:cNvSpPr/>
          <p:nvPr/>
        </p:nvSpPr>
        <p:spPr>
          <a:xfrm>
            <a:off x="2208214" y="1989139"/>
            <a:ext cx="4103687" cy="93503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bg1"/>
                </a:solidFill>
              </a:rPr>
              <a:t>THE 7TH DAY OF THE WEEK IS…</a:t>
            </a:r>
            <a:endParaRPr lang="el-GR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l-GR" b="1" dirty="0">
                <a:solidFill>
                  <a:schemeClr val="bg1"/>
                </a:solidFill>
              </a:rPr>
              <a:t>Η ΕΒΔΟΜΗ ΜΕΡΑ ΤΗΣ ΒΔΟΜΑΔΑΣ ΕΊΝΑΙ…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5" name="Kép 4" descr="56.gif">
            <a:extLst>
              <a:ext uri="{FF2B5EF4-FFF2-40B4-BE49-F238E27FC236}">
                <a16:creationId xmlns:a16="http://schemas.microsoft.com/office/drawing/2014/main" id="{5918F186-430E-41E5-84D6-35B0FAA7EBD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8289" y="1989138"/>
            <a:ext cx="3432175" cy="11049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Lekerekített téglalap 5">
            <a:extLst>
              <a:ext uri="{FF2B5EF4-FFF2-40B4-BE49-F238E27FC236}">
                <a16:creationId xmlns:a16="http://schemas.microsoft.com/office/drawing/2014/main" id="{190E55C3-5AFD-43C3-9989-ED8625E328CD}"/>
              </a:ext>
            </a:extLst>
          </p:cNvPr>
          <p:cNvSpPr/>
          <p:nvPr/>
        </p:nvSpPr>
        <p:spPr>
          <a:xfrm>
            <a:off x="2208214" y="3644901"/>
            <a:ext cx="4103687" cy="100806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THE 1ST DAY OF THE WEEK IS…</a:t>
            </a:r>
            <a:endParaRPr lang="el-GR" b="1" dirty="0"/>
          </a:p>
          <a:p>
            <a:pPr algn="ctr">
              <a:defRPr/>
            </a:pPr>
            <a:r>
              <a:rPr lang="el-GR" b="1" dirty="0"/>
              <a:t>Η ΠΡΩΤΗ ΜΕΡΑ ΤΗΣ ΒΔΟΜΑΔΑΣ ΕΊΝΑΙ…</a:t>
            </a:r>
            <a:endParaRPr lang="hu-HU" b="1" dirty="0"/>
          </a:p>
        </p:txBody>
      </p:sp>
      <p:pic>
        <p:nvPicPr>
          <p:cNvPr id="7" name="Kép 6" descr="23.gif">
            <a:extLst>
              <a:ext uri="{FF2B5EF4-FFF2-40B4-BE49-F238E27FC236}">
                <a16:creationId xmlns:a16="http://schemas.microsoft.com/office/drawing/2014/main" id="{9AD156DF-4064-4692-8758-8E5E306EF97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8288" y="3476626"/>
            <a:ext cx="3600450" cy="13446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Lekerekített téglalap 7">
            <a:extLst>
              <a:ext uri="{FF2B5EF4-FFF2-40B4-BE49-F238E27FC236}">
                <a16:creationId xmlns:a16="http://schemas.microsoft.com/office/drawing/2014/main" id="{85A799D6-DC51-4DB2-A8D3-84F3777CEC99}"/>
              </a:ext>
            </a:extLst>
          </p:cNvPr>
          <p:cNvSpPr/>
          <p:nvPr/>
        </p:nvSpPr>
        <p:spPr>
          <a:xfrm>
            <a:off x="2208214" y="5300664"/>
            <a:ext cx="4103687" cy="93662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THE 3RD DAY OF THE WEEK IS…</a:t>
            </a:r>
            <a:endParaRPr lang="el-GR" b="1" dirty="0"/>
          </a:p>
          <a:p>
            <a:pPr algn="ctr">
              <a:defRPr/>
            </a:pPr>
            <a:r>
              <a:rPr lang="el-GR" b="1" dirty="0"/>
              <a:t>Η ΤΡΙΤΗ ΜΕΡΑ ΤΗΣ ΒΔΟΜΑΔΑΣ ΕΙΝΙΑΙ…</a:t>
            </a:r>
            <a:endParaRPr lang="hu-HU" b="1" dirty="0"/>
          </a:p>
        </p:txBody>
      </p:sp>
      <p:pic>
        <p:nvPicPr>
          <p:cNvPr id="9" name="Kép 8" descr="24.gif">
            <a:extLst>
              <a:ext uri="{FF2B5EF4-FFF2-40B4-BE49-F238E27FC236}">
                <a16:creationId xmlns:a16="http://schemas.microsoft.com/office/drawing/2014/main" id="{B04C3D22-BA05-4B75-A74D-EE9E803357A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6" y="5154614"/>
            <a:ext cx="3529013" cy="12287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B182A69B-E66E-4D93-95D4-E87A80CB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9" y="3871547"/>
            <a:ext cx="2023930" cy="23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>
            <a:extLst>
              <a:ext uri="{FF2B5EF4-FFF2-40B4-BE49-F238E27FC236}">
                <a16:creationId xmlns:a16="http://schemas.microsoft.com/office/drawing/2014/main" id="{FBB17BAE-C571-45B8-93ED-BC8004B58EB8}"/>
              </a:ext>
            </a:extLst>
          </p:cNvPr>
          <p:cNvSpPr/>
          <p:nvPr/>
        </p:nvSpPr>
        <p:spPr>
          <a:xfrm>
            <a:off x="1919288" y="620713"/>
            <a:ext cx="4176712" cy="8636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THE 2ND DAY OF THE WEEK IS…</a:t>
            </a:r>
            <a:endParaRPr lang="el-GR" b="1" dirty="0"/>
          </a:p>
          <a:p>
            <a:pPr algn="ctr">
              <a:defRPr/>
            </a:pPr>
            <a:r>
              <a:rPr lang="en-US" b="1" dirty="0"/>
              <a:t>H </a:t>
            </a:r>
            <a:r>
              <a:rPr lang="el-GR" b="1" dirty="0"/>
              <a:t>ΔΕΥΤΕΡΗ ΜΕΡΑ ΤΗΣ ΒΔΟΜΑΔΑΣ ΕΊΝΑΙ…</a:t>
            </a:r>
            <a:endParaRPr lang="hu-HU" b="1" dirty="0"/>
          </a:p>
        </p:txBody>
      </p:sp>
      <p:pic>
        <p:nvPicPr>
          <p:cNvPr id="3" name="Kép 2" descr="22.gif">
            <a:extLst>
              <a:ext uri="{FF2B5EF4-FFF2-40B4-BE49-F238E27FC236}">
                <a16:creationId xmlns:a16="http://schemas.microsoft.com/office/drawing/2014/main" id="{2B0E7C1D-071C-43E7-8317-1074DDDD46B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6363" y="457201"/>
            <a:ext cx="3598862" cy="1190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Lekerekített téglalap 3">
            <a:extLst>
              <a:ext uri="{FF2B5EF4-FFF2-40B4-BE49-F238E27FC236}">
                <a16:creationId xmlns:a16="http://schemas.microsoft.com/office/drawing/2014/main" id="{38F7CA62-8A65-4301-ACF0-9D6845BA88BE}"/>
              </a:ext>
            </a:extLst>
          </p:cNvPr>
          <p:cNvSpPr/>
          <p:nvPr/>
        </p:nvSpPr>
        <p:spPr>
          <a:xfrm>
            <a:off x="1919288" y="1927225"/>
            <a:ext cx="4176712" cy="93503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THE 4TH DAY OF THE WEEK IS…</a:t>
            </a:r>
            <a:endParaRPr lang="el-GR" b="1" dirty="0"/>
          </a:p>
          <a:p>
            <a:pPr algn="ctr">
              <a:defRPr/>
            </a:pPr>
            <a:r>
              <a:rPr lang="el-GR" b="1" dirty="0"/>
              <a:t>Η ΤΕΤΑΡΤΗ ΜΕΡΑ ΤΗΣ ΒΔΟΜΑΔΑΣ ΕΊΝΑΙ…</a:t>
            </a:r>
            <a:endParaRPr lang="hu-HU" b="1" dirty="0"/>
          </a:p>
        </p:txBody>
      </p:sp>
      <p:pic>
        <p:nvPicPr>
          <p:cNvPr id="5" name="Kép 4" descr="51.gif">
            <a:extLst>
              <a:ext uri="{FF2B5EF4-FFF2-40B4-BE49-F238E27FC236}">
                <a16:creationId xmlns:a16="http://schemas.microsoft.com/office/drawing/2014/main" id="{DA4BA5B2-5056-48CD-AE9B-238573530A5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3038" y="1927225"/>
            <a:ext cx="3467100" cy="1104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Lekerekített téglalap 5">
            <a:extLst>
              <a:ext uri="{FF2B5EF4-FFF2-40B4-BE49-F238E27FC236}">
                <a16:creationId xmlns:a16="http://schemas.microsoft.com/office/drawing/2014/main" id="{AAFA78FA-D1D0-4A3E-833F-0EE3D5FB41E6}"/>
              </a:ext>
            </a:extLst>
          </p:cNvPr>
          <p:cNvSpPr/>
          <p:nvPr/>
        </p:nvSpPr>
        <p:spPr>
          <a:xfrm>
            <a:off x="2063750" y="3429001"/>
            <a:ext cx="4032250" cy="93662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THE 6TH DAY OF THE WEEK IS…</a:t>
            </a:r>
            <a:endParaRPr lang="el-GR" b="1" dirty="0"/>
          </a:p>
          <a:p>
            <a:pPr algn="ctr">
              <a:defRPr/>
            </a:pPr>
            <a:r>
              <a:rPr lang="el-GR" b="1" dirty="0"/>
              <a:t>Η ΕΚΤΗ ΜΕΡΑ ΤΗΣ ΒΔΟΜΑΔΑΣ ΕΊΝΑΙ…</a:t>
            </a:r>
            <a:endParaRPr lang="hu-HU" b="1" dirty="0"/>
          </a:p>
        </p:txBody>
      </p:sp>
      <p:pic>
        <p:nvPicPr>
          <p:cNvPr id="7" name="Kép 6" descr="55.gif">
            <a:extLst>
              <a:ext uri="{FF2B5EF4-FFF2-40B4-BE49-F238E27FC236}">
                <a16:creationId xmlns:a16="http://schemas.microsoft.com/office/drawing/2014/main" id="{B2B39E01-573F-4A4D-B040-2CB5E724AE3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3514" y="3429001"/>
            <a:ext cx="3462337" cy="1209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Lekerekített téglalap 7">
            <a:extLst>
              <a:ext uri="{FF2B5EF4-FFF2-40B4-BE49-F238E27FC236}">
                <a16:creationId xmlns:a16="http://schemas.microsoft.com/office/drawing/2014/main" id="{66472B0C-BD08-4FB6-86AF-B56A9B3E0B46}"/>
              </a:ext>
            </a:extLst>
          </p:cNvPr>
          <p:cNvSpPr/>
          <p:nvPr/>
        </p:nvSpPr>
        <p:spPr>
          <a:xfrm>
            <a:off x="2063750" y="5157788"/>
            <a:ext cx="4032250" cy="100806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WHAT DAY IS IT TODAY?</a:t>
            </a:r>
            <a:endParaRPr lang="el-GR" b="1" dirty="0"/>
          </a:p>
          <a:p>
            <a:pPr algn="ctr">
              <a:defRPr/>
            </a:pPr>
            <a:r>
              <a:rPr lang="el-GR" b="1" dirty="0"/>
              <a:t>ΤΙ ΜΕΡΑ ΕΊΝΑΙ ΣΗΜΕΡΑ;</a:t>
            </a:r>
            <a:endParaRPr lang="hu-HU" b="1" dirty="0"/>
          </a:p>
        </p:txBody>
      </p:sp>
      <p:sp>
        <p:nvSpPr>
          <p:cNvPr id="9" name="Lekerekített téglalap 8">
            <a:extLst>
              <a:ext uri="{FF2B5EF4-FFF2-40B4-BE49-F238E27FC236}">
                <a16:creationId xmlns:a16="http://schemas.microsoft.com/office/drawing/2014/main" id="{3BBDDAA5-342E-4C4E-B4C1-0CCD92DFF4AA}"/>
              </a:ext>
            </a:extLst>
          </p:cNvPr>
          <p:cNvSpPr/>
          <p:nvPr/>
        </p:nvSpPr>
        <p:spPr>
          <a:xfrm>
            <a:off x="6456363" y="5157788"/>
            <a:ext cx="3605212" cy="10080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/>
              <a:t>IT’S ….</a:t>
            </a:r>
          </a:p>
        </p:txBody>
      </p:sp>
      <p:pic>
        <p:nvPicPr>
          <p:cNvPr id="16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0F056FE4-0104-4E6C-9578-CB517FF2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421"/>
            <a:ext cx="2023930" cy="231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BB0E9E-5327-413D-906C-B0DCE62D74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45137" y="529467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3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6" grpId="0" animBg="1"/>
      <p:bldP spid="6" grpId="1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D1B4-932A-4E47-AD98-7BAADDA81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5927" y="626953"/>
            <a:ext cx="8001000" cy="2971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D4137-C055-481C-8DF4-6F248EA6A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93BBEC59-DE8B-4EFB-AC25-F4E121E533C8}"/>
              </a:ext>
            </a:extLst>
          </p:cNvPr>
          <p:cNvSpPr/>
          <p:nvPr/>
        </p:nvSpPr>
        <p:spPr>
          <a:xfrm>
            <a:off x="108015" y="510997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DAYS OF THE WEEK </a:t>
            </a:r>
            <a:endParaRPr lang="el-GR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-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ΜΕΡΕΣ ΤΗΣ ΕΒΔΟΜΑΔΑΣ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1B257656-7F1D-4623-B4AC-0CA9CA70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10" y="875517"/>
            <a:ext cx="41719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8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295905" y="367734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MONDAY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ΔΕΥΤΕΡΑ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9F6622-8033-43EE-9C82-F64F2698C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2495594"/>
            <a:ext cx="487363" cy="487363"/>
          </a:xfrm>
          <a:prstGeom prst="rect">
            <a:avLst/>
          </a:prstGeom>
        </p:spPr>
      </p:pic>
      <p:pic>
        <p:nvPicPr>
          <p:cNvPr id="205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BFA7643-861A-48E6-9C96-21F23A049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02" y="990600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396113" y="439976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TUESDAY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ΤΡΙΤΗ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52DEC0-50F6-4FD8-853A-3E4987FA8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2370333"/>
            <a:ext cx="487363" cy="487363"/>
          </a:xfrm>
          <a:prstGeom prst="rect">
            <a:avLst/>
          </a:prstGeom>
        </p:spPr>
      </p:pic>
      <p:pic>
        <p:nvPicPr>
          <p:cNvPr id="3074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4E712828-D780-4A82-9AFE-A14B8F358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86" y="990600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396113" y="439976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WEDNESDAY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ΤΕΤΑΡΤΗ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3973B3-42EE-4507-93FD-1065C74130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02254" y="2320229"/>
            <a:ext cx="487363" cy="487363"/>
          </a:xfrm>
          <a:prstGeom prst="rect">
            <a:avLst/>
          </a:prstGeom>
        </p:spPr>
      </p:pic>
      <p:pic>
        <p:nvPicPr>
          <p:cNvPr id="4098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542D147F-E168-49DD-95EA-E4BD20D5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57" y="990600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396113" y="439976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THURSDAY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ΠΕΜΠΤΗ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F188FF-2852-40D9-98B3-4E591A15A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2432963"/>
            <a:ext cx="487363" cy="487363"/>
          </a:xfrm>
          <a:prstGeom prst="rect">
            <a:avLst/>
          </a:prstGeom>
        </p:spPr>
      </p:pic>
      <p:pic>
        <p:nvPicPr>
          <p:cNvPr id="5122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F6E37F3C-85D3-45B9-B7B9-D503908D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33" y="990600"/>
            <a:ext cx="4800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0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396113" y="439976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FRIDAY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ΠΑΡΑΣΚΕΥΗ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9D9557-6A5C-444C-AFE6-6EB3FA2A5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3739" y="2520646"/>
            <a:ext cx="487363" cy="487363"/>
          </a:xfrm>
          <a:prstGeom prst="rect">
            <a:avLst/>
          </a:prstGeom>
        </p:spPr>
      </p:pic>
      <p:pic>
        <p:nvPicPr>
          <p:cNvPr id="6146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19871908-D6C6-45A8-9459-C4EDE9FB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90" y="1013629"/>
            <a:ext cx="47625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396113" y="439976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SATURDAY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ΣΑΒΒΑΤΟ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9723EC-7808-4BEB-BD27-98C4B2D2A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2407911"/>
            <a:ext cx="487363" cy="487363"/>
          </a:xfrm>
          <a:prstGeom prst="rect">
            <a:avLst/>
          </a:prstGeom>
        </p:spPr>
      </p:pic>
      <p:pic>
        <p:nvPicPr>
          <p:cNvPr id="7170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437C4B56-E284-4BA1-80D1-914486F1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86" y="1013629"/>
            <a:ext cx="47625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27F0009-5474-4F49-84CC-47D835982700}"/>
              </a:ext>
            </a:extLst>
          </p:cNvPr>
          <p:cNvSpPr/>
          <p:nvPr/>
        </p:nvSpPr>
        <p:spPr>
          <a:xfrm>
            <a:off x="396113" y="439976"/>
            <a:ext cx="6976997" cy="5633582"/>
          </a:xfrm>
          <a:prstGeom prst="verticalScroll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SUNDAY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= </a:t>
            </a:r>
          </a:p>
          <a:p>
            <a:pPr algn="ctr"/>
            <a:r>
              <a:rPr lang="el-GR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ΚΥΡΙΑΚΗ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875866-24CA-4448-B7EC-6AD553AA0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5203" y="2470542"/>
            <a:ext cx="461593" cy="487363"/>
          </a:xfrm>
          <a:prstGeom prst="rect">
            <a:avLst/>
          </a:prstGeom>
        </p:spPr>
      </p:pic>
      <p:pic>
        <p:nvPicPr>
          <p:cNvPr id="8194" name="Picture 2" descr="Free Taz Clipart, Download Free Clip Art, Free Clip Art on Clipart Library">
            <a:extLst>
              <a:ext uri="{FF2B5EF4-FFF2-40B4-BE49-F238E27FC236}">
                <a16:creationId xmlns:a16="http://schemas.microsoft.com/office/drawing/2014/main" id="{C62BA951-33EC-424A-95D1-B2313834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386" y="1185862"/>
            <a:ext cx="47625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1664</TotalTime>
  <Words>428</Words>
  <Application>Microsoft Office PowerPoint</Application>
  <PresentationFormat>Widescreen</PresentationFormat>
  <Paragraphs>111</Paragraphs>
  <Slides>17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Century Gothic</vt:lpstr>
      <vt:lpstr>Comic Sans MS</vt:lpstr>
      <vt:lpstr>Wingdings 3</vt:lpstr>
      <vt:lpstr>Slice</vt:lpstr>
      <vt:lpstr> Ενότητα: Έξω βρέχει, κάτι τρέχει…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kwstantina kokkinou</dc:creator>
  <cp:lastModifiedBy>DespoKonsolou@te.schools.ac.cy</cp:lastModifiedBy>
  <cp:revision>37</cp:revision>
  <dcterms:created xsi:type="dcterms:W3CDTF">2021-01-16T12:23:52Z</dcterms:created>
  <dcterms:modified xsi:type="dcterms:W3CDTF">2021-01-23T19:35:31Z</dcterms:modified>
</cp:coreProperties>
</file>