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70" r:id="rId13"/>
    <p:sldId id="285" r:id="rId14"/>
    <p:sldId id="284" r:id="rId15"/>
    <p:sldId id="288" r:id="rId16"/>
    <p:sldId id="287" r:id="rId17"/>
    <p:sldId id="286" r:id="rId18"/>
    <p:sldId id="289" r:id="rId19"/>
    <p:sldId id="272" r:id="rId20"/>
    <p:sldId id="29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74" autoAdjust="0"/>
  </p:normalViewPr>
  <p:slideViewPr>
    <p:cSldViewPr snapToGrid="0">
      <p:cViewPr varScale="1">
        <p:scale>
          <a:sx n="107" d="100"/>
          <a:sy n="10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6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012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73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48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91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2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0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722F7-D9B9-4DBF-86B9-428BB2A67B9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4BB63E-7147-41A0-AA40-2D8CC87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4.gif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4.gif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4.gif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4.gif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F991-C989-48F6-A18B-84F909EC6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are going on a bear hunt</a:t>
            </a:r>
            <a:b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Εμείς πάμε στο κυνήγι της αρκούδας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4AFDD-B3C6-4884-AA73-C0F650220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						</a:t>
            </a:r>
            <a:r>
              <a:rPr lang="en-US" sz="2800" b="1" dirty="0">
                <a:latin typeface="Comic Sans MS" panose="030F0702030302020204" pitchFamily="66" charset="0"/>
              </a:rPr>
              <a:t>Michael Rosen</a:t>
            </a:r>
          </a:p>
        </p:txBody>
      </p:sp>
      <p:pic>
        <p:nvPicPr>
          <p:cNvPr id="1026" name="Picture 2" descr="We're Going on a Bear Hunt: 1 CBH Children / Picture Books: Amazon.co.uk:  Rosen, Michael, Oxenbury, Helen: Books">
            <a:extLst>
              <a:ext uri="{FF2B5EF4-FFF2-40B4-BE49-F238E27FC236}">
                <a16:creationId xmlns:a16="http://schemas.microsoft.com/office/drawing/2014/main" id="{4521859E-612C-49AA-B98B-94BDEA4A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" y="3201486"/>
            <a:ext cx="4279037" cy="36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F35D9F-5441-45C2-9DEF-4C7D8BE8EA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74003" y="50172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ve Cartoon Images, Stock Photos &amp; Vectors | Shutterstock">
            <a:extLst>
              <a:ext uri="{FF2B5EF4-FFF2-40B4-BE49-F238E27FC236}">
                <a16:creationId xmlns:a16="http://schemas.microsoft.com/office/drawing/2014/main" id="{5580951B-6FA5-4869-B602-0B8A1ADB75F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23243"/>
          <a:stretch/>
        </p:blipFill>
        <p:spPr bwMode="auto">
          <a:xfrm>
            <a:off x="1222343" y="513291"/>
            <a:ext cx="7554357" cy="33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EDF21091-D5F4-43DB-8F56-54939AB0F09F}"/>
              </a:ext>
            </a:extLst>
          </p:cNvPr>
          <p:cNvSpPr/>
          <p:nvPr/>
        </p:nvSpPr>
        <p:spPr>
          <a:xfrm>
            <a:off x="2500986" y="4205627"/>
            <a:ext cx="4997069" cy="2652373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Cave</a:t>
            </a:r>
            <a:r>
              <a:rPr lang="el-GR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= </a:t>
            </a:r>
            <a:r>
              <a:rPr lang="el-GR" sz="4400" b="1" dirty="0">
                <a:solidFill>
                  <a:srgbClr val="FF0000"/>
                </a:solidFill>
              </a:rPr>
              <a:t>Σπηλιά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705078-3839-4364-AAB7-CB82D4F9C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165" y="48565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9C1C3CFF-4233-4BB7-9217-5B6D1C712416}"/>
              </a:ext>
            </a:extLst>
          </p:cNvPr>
          <p:cNvSpPr/>
          <p:nvPr/>
        </p:nvSpPr>
        <p:spPr>
          <a:xfrm>
            <a:off x="780869" y="169817"/>
            <a:ext cx="11250023" cy="6688183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We’re going on a bear hunt.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We’re going to catch a big one 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What a beautiful day.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We’re not scared.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Εμείς πάμε στο κυνήγι της αρκούδας.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Εμείς πάμε να πάρουμε μια  μεγάλη (αρκούδα).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Τι όμορφη μέρα!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Δε φοβόμαστε!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10" name="Picture 2" descr="Brown Bear Clipart Big Bear - Oh My! Lions, Tigers, And Bears - Png  Download - Full Size Clipart (#1777612) - PinClipart">
            <a:extLst>
              <a:ext uri="{FF2B5EF4-FFF2-40B4-BE49-F238E27FC236}">
                <a16:creationId xmlns:a16="http://schemas.microsoft.com/office/drawing/2014/main" id="{85C627D1-BA85-4BD8-9CA2-9743BCA1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32" y="420238"/>
            <a:ext cx="3017999" cy="27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8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lou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39" y="504251"/>
            <a:ext cx="8220249" cy="63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1704" y="184482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912201" y="2693220"/>
            <a:ext cx="67040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Creative exercise</a:t>
            </a:r>
          </a:p>
        </p:txBody>
      </p:sp>
    </p:spTree>
    <p:extLst>
      <p:ext uri="{BB962C8B-B14F-4D97-AF65-F5344CB8AC3E}">
        <p14:creationId xmlns:p14="http://schemas.microsoft.com/office/powerpoint/2010/main" val="419353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279342" y="453568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560081" y="153203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What is it?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Τι είναι αυτό?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D6C311B-B8E5-49BC-83DF-9721328DC546}"/>
              </a:ext>
            </a:extLst>
          </p:cNvPr>
          <p:cNvSpPr/>
          <p:nvPr/>
        </p:nvSpPr>
        <p:spPr>
          <a:xfrm>
            <a:off x="7523614" y="1371118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a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forest.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Αυτό είναι το δάσος.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Forest Background Cartoon stock photos and royalty-free images, vectors and  illustrations | Adobe Stock">
            <a:extLst>
              <a:ext uri="{FF2B5EF4-FFF2-40B4-BE49-F238E27FC236}">
                <a16:creationId xmlns:a16="http://schemas.microsoft.com/office/drawing/2014/main" id="{066EA56A-AAF6-4A51-877F-C2E46057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r="3422"/>
          <a:stretch>
            <a:fillRect/>
          </a:stretch>
        </p:blipFill>
        <p:spPr bwMode="auto">
          <a:xfrm>
            <a:off x="1291987" y="2277365"/>
            <a:ext cx="4439451" cy="19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E14853-5870-461F-9E70-A6A70103B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6430" y="376127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689BE9-1EF7-4D31-AB71-DD6959C2CE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2748" y="1606954"/>
            <a:ext cx="487363" cy="487363"/>
          </a:xfrm>
          <a:prstGeom prst="rect">
            <a:avLst/>
          </a:prstGeom>
        </p:spPr>
      </p:pic>
      <p:pic>
        <p:nvPicPr>
          <p:cNvPr id="12" name="Picture 2" descr="Free Brown Bear Clipart, Download Free Clip Art, Free Clip Art on Clipart  Library">
            <a:extLst>
              <a:ext uri="{FF2B5EF4-FFF2-40B4-BE49-F238E27FC236}">
                <a16:creationId xmlns:a16="http://schemas.microsoft.com/office/drawing/2014/main" id="{5805063A-21ED-49D1-B560-B282E73F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75" y="3231438"/>
            <a:ext cx="4233318" cy="311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59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279342" y="453568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560081" y="153203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What is it?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Τι είναι αυτό?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D6C311B-B8E5-49BC-83DF-9721328DC546}"/>
              </a:ext>
            </a:extLst>
          </p:cNvPr>
          <p:cNvSpPr/>
          <p:nvPr/>
        </p:nvSpPr>
        <p:spPr>
          <a:xfrm>
            <a:off x="7523614" y="1371118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a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cave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Αυτή είναι η σπηλιά.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Cave Cartoon Images, Stock Photos &amp; Vectors | Shutterstock">
            <a:extLst>
              <a:ext uri="{FF2B5EF4-FFF2-40B4-BE49-F238E27FC236}">
                <a16:creationId xmlns:a16="http://schemas.microsoft.com/office/drawing/2014/main" id="{7665CD76-BE4D-43CA-B2BD-C96981F9C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23243"/>
          <a:stretch/>
        </p:blipFill>
        <p:spPr bwMode="auto">
          <a:xfrm>
            <a:off x="882472" y="1967545"/>
            <a:ext cx="5305915" cy="23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Brown Bear Clipart, Download Free Clip Art, Free Clip Art on Clipart  Library">
            <a:extLst>
              <a:ext uri="{FF2B5EF4-FFF2-40B4-BE49-F238E27FC236}">
                <a16:creationId xmlns:a16="http://schemas.microsoft.com/office/drawing/2014/main" id="{5A86947A-EBCB-4578-946A-5E25DA063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75" y="3231438"/>
            <a:ext cx="4233318" cy="311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B9B834-11C7-4B88-9D2D-D62164E374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5975" y="1723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279342" y="453568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560081" y="153203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What is it?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Τι είναι αυτό?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D6C311B-B8E5-49BC-83DF-9721328DC546}"/>
              </a:ext>
            </a:extLst>
          </p:cNvPr>
          <p:cNvSpPr/>
          <p:nvPr/>
        </p:nvSpPr>
        <p:spPr>
          <a:xfrm>
            <a:off x="7523614" y="1371118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grass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Αυτό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είναι το γρασίδι.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Cartoon Landscape Sans Tree And Gradient Clip Art at Clker.com - vector  clip art online, royalty free &amp; public domain">
            <a:extLst>
              <a:ext uri="{FF2B5EF4-FFF2-40B4-BE49-F238E27FC236}">
                <a16:creationId xmlns:a16="http://schemas.microsoft.com/office/drawing/2014/main" id="{0EEF9335-13E3-4A97-B10D-22A233E67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5" b="19295"/>
          <a:stretch>
            <a:fillRect/>
          </a:stretch>
        </p:blipFill>
        <p:spPr bwMode="auto">
          <a:xfrm>
            <a:off x="1081829" y="2364673"/>
            <a:ext cx="4758365" cy="21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82F049-01F2-42B1-BCAB-F7A6837A3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1537" y="1666687"/>
            <a:ext cx="487363" cy="487363"/>
          </a:xfrm>
          <a:prstGeom prst="rect">
            <a:avLst/>
          </a:prstGeom>
        </p:spPr>
      </p:pic>
      <p:pic>
        <p:nvPicPr>
          <p:cNvPr id="7170" name="Picture 2" descr="Free Brown Bear Clipart, Download Free Clip Art, Free Clip Art on Clipart  Library">
            <a:extLst>
              <a:ext uri="{FF2B5EF4-FFF2-40B4-BE49-F238E27FC236}">
                <a16:creationId xmlns:a16="http://schemas.microsoft.com/office/drawing/2014/main" id="{8E6FED88-996D-490D-A271-808F3120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75" y="3231438"/>
            <a:ext cx="4233318" cy="311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511740" y="855097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560081" y="153203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What is it?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Τι είναι αυτό?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D6C311B-B8E5-49BC-83DF-9721328DC546}"/>
              </a:ext>
            </a:extLst>
          </p:cNvPr>
          <p:cNvSpPr/>
          <p:nvPr/>
        </p:nvSpPr>
        <p:spPr>
          <a:xfrm>
            <a:off x="7523614" y="1371118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a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snowstorm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Αυτή είναι η χιονοθύελλα.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 descr="28 Cartoon Of Snow Storm People Walk Walker Walking Illustrations,  Royalty-Free Vector Graphics &amp; Clip Art - iStock">
            <a:extLst>
              <a:ext uri="{FF2B5EF4-FFF2-40B4-BE49-F238E27FC236}">
                <a16:creationId xmlns:a16="http://schemas.microsoft.com/office/drawing/2014/main" id="{ED068BB5-C04B-4305-8137-943577A9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2" b="15262"/>
          <a:stretch>
            <a:fillRect/>
          </a:stretch>
        </p:blipFill>
        <p:spPr bwMode="auto">
          <a:xfrm>
            <a:off x="1445287" y="2285249"/>
            <a:ext cx="5109902" cy="228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90DCD9-8E65-4A0D-8D9A-F63A76430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430" y="1644508"/>
            <a:ext cx="487363" cy="487363"/>
          </a:xfrm>
          <a:prstGeom prst="rect">
            <a:avLst/>
          </a:prstGeom>
        </p:spPr>
      </p:pic>
      <p:pic>
        <p:nvPicPr>
          <p:cNvPr id="4098" name="Picture 2" descr="Free Brown Bear Clipart, Download Free Clip Art, Free Clip Art on Clipart  Library">
            <a:extLst>
              <a:ext uri="{FF2B5EF4-FFF2-40B4-BE49-F238E27FC236}">
                <a16:creationId xmlns:a16="http://schemas.microsoft.com/office/drawing/2014/main" id="{9F38B099-71F0-4B88-B675-E10B11B3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13" y="3349786"/>
            <a:ext cx="3849647" cy="283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9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279342" y="453568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560081" y="153203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What is it?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Τι είναι αυτό?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D6C311B-B8E5-49BC-83DF-9721328DC546}"/>
              </a:ext>
            </a:extLst>
          </p:cNvPr>
          <p:cNvSpPr/>
          <p:nvPr/>
        </p:nvSpPr>
        <p:spPr>
          <a:xfrm>
            <a:off x="7523614" y="1371118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a river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Αυτό είναι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το ποτάμι.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 descr="Premium Vector | River cartoons in the middle beautiful natural scenery">
            <a:extLst>
              <a:ext uri="{FF2B5EF4-FFF2-40B4-BE49-F238E27FC236}">
                <a16:creationId xmlns:a16="http://schemas.microsoft.com/office/drawing/2014/main" id="{5E8D61F8-27C5-4466-B007-FC4079CDB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9" b="19299"/>
          <a:stretch>
            <a:fillRect/>
          </a:stretch>
        </p:blipFill>
        <p:spPr bwMode="auto">
          <a:xfrm>
            <a:off x="1246552" y="2231491"/>
            <a:ext cx="5042575" cy="225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3056AA-BC79-4431-B2DB-488DD1A27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2854" y="1744128"/>
            <a:ext cx="487363" cy="487363"/>
          </a:xfrm>
          <a:prstGeom prst="rect">
            <a:avLst/>
          </a:prstGeom>
        </p:spPr>
      </p:pic>
      <p:pic>
        <p:nvPicPr>
          <p:cNvPr id="6146" name="Picture 2" descr="Free Brown Bear Clipart, Download Free Clip Art, Free Clip Art on Clipart  Library">
            <a:extLst>
              <a:ext uri="{FF2B5EF4-FFF2-40B4-BE49-F238E27FC236}">
                <a16:creationId xmlns:a16="http://schemas.microsoft.com/office/drawing/2014/main" id="{196D8690-3042-497E-96EF-898C2F062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44" y="3671003"/>
            <a:ext cx="3618145" cy="26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7D65B5-B3FF-45FA-9307-C01D452833F9}"/>
              </a:ext>
            </a:extLst>
          </p:cNvPr>
          <p:cNvSpPr/>
          <p:nvPr/>
        </p:nvSpPr>
        <p:spPr>
          <a:xfrm>
            <a:off x="162839" y="29554"/>
            <a:ext cx="7803715" cy="3394553"/>
          </a:xfrm>
          <a:prstGeom prst="cloudCallout">
            <a:avLst>
              <a:gd name="adj1" fmla="val 60226"/>
              <a:gd name="adj2" fmla="val 230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Where is it? </a:t>
            </a:r>
            <a:endParaRPr lang="el-G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Πού είναι αυτό;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6B8E99-6E02-497B-9DFB-E3E7A944D036}"/>
              </a:ext>
            </a:extLst>
          </p:cNvPr>
          <p:cNvSpPr/>
          <p:nvPr/>
        </p:nvSpPr>
        <p:spPr>
          <a:xfrm>
            <a:off x="308115" y="3653296"/>
            <a:ext cx="2840034" cy="320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ABB3C722-CDE7-43A1-BFD0-EC404728CBD2}"/>
              </a:ext>
            </a:extLst>
          </p:cNvPr>
          <p:cNvSpPr/>
          <p:nvPr/>
        </p:nvSpPr>
        <p:spPr>
          <a:xfrm>
            <a:off x="3485638" y="3424107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Over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8A1A0206-AA94-4F72-B730-834DE95C02D5}"/>
              </a:ext>
            </a:extLst>
          </p:cNvPr>
          <p:cNvSpPr/>
          <p:nvPr/>
        </p:nvSpPr>
        <p:spPr>
          <a:xfrm>
            <a:off x="3419387" y="57424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Through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9AB996DF-F7DC-4040-8DFF-295F90B707AE}"/>
              </a:ext>
            </a:extLst>
          </p:cNvPr>
          <p:cNvSpPr/>
          <p:nvPr/>
        </p:nvSpPr>
        <p:spPr>
          <a:xfrm>
            <a:off x="3419387" y="4640272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Under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6959FE19-D624-4A63-A5DA-0F3109EF7FB7}"/>
              </a:ext>
            </a:extLst>
          </p:cNvPr>
          <p:cNvSpPr/>
          <p:nvPr/>
        </p:nvSpPr>
        <p:spPr>
          <a:xfrm>
            <a:off x="6968312" y="4535889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CORRECT !!!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ΣΩΣΤΑ!!!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2" descr="Preposition » PREP INSTA">
            <a:extLst>
              <a:ext uri="{FF2B5EF4-FFF2-40B4-BE49-F238E27FC236}">
                <a16:creationId xmlns:a16="http://schemas.microsoft.com/office/drawing/2014/main" id="{3910B46E-2886-4404-876B-1BA328448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t="6486" r="16487" b="7496"/>
          <a:stretch/>
        </p:blipFill>
        <p:spPr bwMode="auto">
          <a:xfrm>
            <a:off x="433297" y="4010297"/>
            <a:ext cx="2627012" cy="26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715A2C-B388-40E4-ACDC-A79043BC3F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0051" y="1365582"/>
            <a:ext cx="487363" cy="487363"/>
          </a:xfrm>
          <a:prstGeom prst="rect">
            <a:avLst/>
          </a:prstGeom>
        </p:spPr>
      </p:pic>
      <p:pic>
        <p:nvPicPr>
          <p:cNvPr id="2050" name="Picture 2" descr="Brown Bear Clipart Big Bear - Oh My! Lions, Tigers, And Bears - Png  Download - Full Size Clipart (#1777612) - PinClipart">
            <a:extLst>
              <a:ext uri="{FF2B5EF4-FFF2-40B4-BE49-F238E27FC236}">
                <a16:creationId xmlns:a16="http://schemas.microsoft.com/office/drawing/2014/main" id="{D22438E8-4C7E-4343-9D2D-8B571E177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43" y="738136"/>
            <a:ext cx="3866491" cy="34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7D65B5-B3FF-45FA-9307-C01D452833F9}"/>
              </a:ext>
            </a:extLst>
          </p:cNvPr>
          <p:cNvSpPr/>
          <p:nvPr/>
        </p:nvSpPr>
        <p:spPr>
          <a:xfrm>
            <a:off x="367409" y="-189848"/>
            <a:ext cx="7803715" cy="3394553"/>
          </a:xfrm>
          <a:prstGeom prst="cloudCallout">
            <a:avLst>
              <a:gd name="adj1" fmla="val 60226"/>
              <a:gd name="adj2" fmla="val 230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Where is it? </a:t>
            </a:r>
            <a:endParaRPr lang="el-G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Πού είναι αυτό;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6B8E99-6E02-497B-9DFB-E3E7A944D036}"/>
              </a:ext>
            </a:extLst>
          </p:cNvPr>
          <p:cNvSpPr/>
          <p:nvPr/>
        </p:nvSpPr>
        <p:spPr>
          <a:xfrm>
            <a:off x="308115" y="3653296"/>
            <a:ext cx="2840034" cy="320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ABB3C722-CDE7-43A1-BFD0-EC404728CBD2}"/>
              </a:ext>
            </a:extLst>
          </p:cNvPr>
          <p:cNvSpPr/>
          <p:nvPr/>
        </p:nvSpPr>
        <p:spPr>
          <a:xfrm>
            <a:off x="3485638" y="3424107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Over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8A1A0206-AA94-4F72-B730-834DE95C02D5}"/>
              </a:ext>
            </a:extLst>
          </p:cNvPr>
          <p:cNvSpPr/>
          <p:nvPr/>
        </p:nvSpPr>
        <p:spPr>
          <a:xfrm>
            <a:off x="3419387" y="57424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Through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9AB996DF-F7DC-4040-8DFF-295F90B707AE}"/>
              </a:ext>
            </a:extLst>
          </p:cNvPr>
          <p:cNvSpPr/>
          <p:nvPr/>
        </p:nvSpPr>
        <p:spPr>
          <a:xfrm>
            <a:off x="3419387" y="4640272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Under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6959FE19-D624-4A63-A5DA-0F3109EF7FB7}"/>
              </a:ext>
            </a:extLst>
          </p:cNvPr>
          <p:cNvSpPr/>
          <p:nvPr/>
        </p:nvSpPr>
        <p:spPr>
          <a:xfrm>
            <a:off x="7186800" y="3424107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CORRECT !!!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ΣΩΣΤΑ!!!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4" descr="Preposition Over Worksheets &amp; Teaching Resources | TpT">
            <a:extLst>
              <a:ext uri="{FF2B5EF4-FFF2-40B4-BE49-F238E27FC236}">
                <a16:creationId xmlns:a16="http://schemas.microsoft.com/office/drawing/2014/main" id="{F50F0CCF-429A-4A73-AD49-8FDD0513A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9" t="12561" r="6563" b="27739"/>
          <a:stretch/>
        </p:blipFill>
        <p:spPr bwMode="auto">
          <a:xfrm>
            <a:off x="476715" y="4021442"/>
            <a:ext cx="2502833" cy="24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rown Bear Clipart Big Bear - Oh My! Lions, Tigers, And Bears - Png  Download - Full Size Clipart (#1777612) - PinClipart">
            <a:extLst>
              <a:ext uri="{FF2B5EF4-FFF2-40B4-BE49-F238E27FC236}">
                <a16:creationId xmlns:a16="http://schemas.microsoft.com/office/drawing/2014/main" id="{08D42E70-B1D2-48F3-9553-EF945AB30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746" y="313509"/>
            <a:ext cx="3017999" cy="27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7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position Over Worksheets &amp; Teaching Resources | TpT">
            <a:extLst>
              <a:ext uri="{FF2B5EF4-FFF2-40B4-BE49-F238E27FC236}">
                <a16:creationId xmlns:a16="http://schemas.microsoft.com/office/drawing/2014/main" id="{7A2DECD5-DF7B-4737-8732-EC7591C0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484"/>
            <a:ext cx="5117284" cy="66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DD178562-77F7-435B-A287-773653CB3493}"/>
              </a:ext>
            </a:extLst>
          </p:cNvPr>
          <p:cNvSpPr/>
          <p:nvPr/>
        </p:nvSpPr>
        <p:spPr>
          <a:xfrm>
            <a:off x="1110800" y="358022"/>
            <a:ext cx="4249415" cy="4258491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Over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</a:p>
          <a:p>
            <a:pPr algn="ctr"/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= </a:t>
            </a:r>
          </a:p>
          <a:p>
            <a:pPr algn="ctr"/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Πάνω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0705AB-0CD1-4B81-985D-46EF67BC8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9697" y="1123406"/>
            <a:ext cx="629300" cy="629300"/>
          </a:xfrm>
          <a:prstGeom prst="rect">
            <a:avLst/>
          </a:prstGeom>
        </p:spPr>
      </p:pic>
      <p:sp>
        <p:nvSpPr>
          <p:cNvPr id="11" name="Double Wave 10">
            <a:extLst>
              <a:ext uri="{FF2B5EF4-FFF2-40B4-BE49-F238E27FC236}">
                <a16:creationId xmlns:a16="http://schemas.microsoft.com/office/drawing/2014/main" id="{5AAB3C49-BD7E-47E3-B8FA-3FD72BFD2DF9}"/>
              </a:ext>
            </a:extLst>
          </p:cNvPr>
          <p:cNvSpPr/>
          <p:nvPr/>
        </p:nvSpPr>
        <p:spPr>
          <a:xfrm>
            <a:off x="505370" y="4767943"/>
            <a:ext cx="5460274" cy="1891699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Χρησιμοποιείται για οτιδήποτε κινείται </a:t>
            </a:r>
          </a:p>
          <a:p>
            <a:pPr algn="ctr"/>
            <a:r>
              <a:rPr lang="el-G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πάνω από κάτι.</a:t>
            </a:r>
            <a:endParaRPr lang="en-US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292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7D65B5-B3FF-45FA-9307-C01D452833F9}"/>
              </a:ext>
            </a:extLst>
          </p:cNvPr>
          <p:cNvSpPr/>
          <p:nvPr/>
        </p:nvSpPr>
        <p:spPr>
          <a:xfrm>
            <a:off x="308115" y="-52614"/>
            <a:ext cx="7803715" cy="3394553"/>
          </a:xfrm>
          <a:prstGeom prst="cloudCallout">
            <a:avLst>
              <a:gd name="adj1" fmla="val 60226"/>
              <a:gd name="adj2" fmla="val 230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Where is it? </a:t>
            </a:r>
            <a:endParaRPr lang="el-G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Πού είναι αυτό;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6B8E99-6E02-497B-9DFB-E3E7A944D036}"/>
              </a:ext>
            </a:extLst>
          </p:cNvPr>
          <p:cNvSpPr/>
          <p:nvPr/>
        </p:nvSpPr>
        <p:spPr>
          <a:xfrm>
            <a:off x="308115" y="3653296"/>
            <a:ext cx="2840034" cy="320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ABB3C722-CDE7-43A1-BFD0-EC404728CBD2}"/>
              </a:ext>
            </a:extLst>
          </p:cNvPr>
          <p:cNvSpPr/>
          <p:nvPr/>
        </p:nvSpPr>
        <p:spPr>
          <a:xfrm>
            <a:off x="3485638" y="3424107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Over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8A1A0206-AA94-4F72-B730-834DE95C02D5}"/>
              </a:ext>
            </a:extLst>
          </p:cNvPr>
          <p:cNvSpPr/>
          <p:nvPr/>
        </p:nvSpPr>
        <p:spPr>
          <a:xfrm>
            <a:off x="3419387" y="57424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Through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9AB996DF-F7DC-4040-8DFF-295F90B707AE}"/>
              </a:ext>
            </a:extLst>
          </p:cNvPr>
          <p:cNvSpPr/>
          <p:nvPr/>
        </p:nvSpPr>
        <p:spPr>
          <a:xfrm>
            <a:off x="3419387" y="4640272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Under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6959FE19-D624-4A63-A5DA-0F3109EF7FB7}"/>
              </a:ext>
            </a:extLst>
          </p:cNvPr>
          <p:cNvSpPr/>
          <p:nvPr/>
        </p:nvSpPr>
        <p:spPr>
          <a:xfrm>
            <a:off x="7186800" y="57424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CORRECT !!!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ΣΩΣΤΑ!!!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2" descr="Brown Bear Clipart Big Bear - Oh My! Lions, Tigers, And Bears - Png  Download - Full Size Clipart (#1777612) - PinClipart">
            <a:extLst>
              <a:ext uri="{FF2B5EF4-FFF2-40B4-BE49-F238E27FC236}">
                <a16:creationId xmlns:a16="http://schemas.microsoft.com/office/drawing/2014/main" id="{28149E49-1C9D-406A-822D-88F777CE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186" y="1198532"/>
            <a:ext cx="3017999" cy="27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artoon Dragon Flies Through The Ring Of Fire. English Grammar I Stock  Vector - Illustration of funny, spell: 86033876">
            <a:extLst>
              <a:ext uri="{FF2B5EF4-FFF2-40B4-BE49-F238E27FC236}">
                <a16:creationId xmlns:a16="http://schemas.microsoft.com/office/drawing/2014/main" id="{C9888BBB-4AB3-4634-8ECA-D55B7A7CF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 b="8528"/>
          <a:stretch/>
        </p:blipFill>
        <p:spPr bwMode="auto">
          <a:xfrm>
            <a:off x="463493" y="4203968"/>
            <a:ext cx="2529277" cy="21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2E56D92A-22E4-4912-A3BB-92B513835F65}"/>
              </a:ext>
            </a:extLst>
          </p:cNvPr>
          <p:cNvSpPr/>
          <p:nvPr/>
        </p:nvSpPr>
        <p:spPr>
          <a:xfrm>
            <a:off x="178526" y="103889"/>
            <a:ext cx="4997069" cy="2652373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Under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</a:p>
          <a:p>
            <a:pPr algn="ctr"/>
            <a:r>
              <a:rPr lang="el-GR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Κάτω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2A4E3F-73A9-447C-9585-5CCCCADD7C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8222" y="1186393"/>
            <a:ext cx="487363" cy="487363"/>
          </a:xfrm>
          <a:prstGeom prst="rect">
            <a:avLst/>
          </a:prstGeom>
        </p:spPr>
      </p:pic>
      <p:pic>
        <p:nvPicPr>
          <p:cNvPr id="11" name="Picture 2" descr="Preposition » PREP INSTA">
            <a:extLst>
              <a:ext uri="{FF2B5EF4-FFF2-40B4-BE49-F238E27FC236}">
                <a16:creationId xmlns:a16="http://schemas.microsoft.com/office/drawing/2014/main" id="{8F03F67A-91EB-48B8-91DF-94C4720E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3" r="17873"/>
          <a:stretch>
            <a:fillRect/>
          </a:stretch>
        </p:blipFill>
        <p:spPr bwMode="auto">
          <a:xfrm>
            <a:off x="6766560" y="533400"/>
            <a:ext cx="506697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1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B95E326C-D265-4BCA-B4D2-F92BDCEC2AF5}"/>
              </a:ext>
            </a:extLst>
          </p:cNvPr>
          <p:cNvSpPr/>
          <p:nvPr/>
        </p:nvSpPr>
        <p:spPr>
          <a:xfrm>
            <a:off x="195942" y="3827417"/>
            <a:ext cx="4997069" cy="2652373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Through</a:t>
            </a:r>
            <a:r>
              <a:rPr lang="el-GR" sz="4400" b="1" dirty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l-GR" sz="4400" b="1" dirty="0">
                <a:solidFill>
                  <a:srgbClr val="FF0000"/>
                </a:solidFill>
              </a:rPr>
              <a:t>=</a:t>
            </a:r>
            <a:br>
              <a:rPr lang="el-GR" sz="4400" b="1" dirty="0">
                <a:solidFill>
                  <a:srgbClr val="FF0000"/>
                </a:solidFill>
              </a:rPr>
            </a:br>
            <a:r>
              <a:rPr lang="el-GR" sz="4400" b="1" dirty="0">
                <a:solidFill>
                  <a:srgbClr val="FF0000"/>
                </a:solidFill>
              </a:rPr>
              <a:t>Ανάμεσα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50676B-0B03-465C-9906-7C90B3DE1C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7411" y="5013325"/>
            <a:ext cx="487363" cy="487363"/>
          </a:xfrm>
          <a:prstGeom prst="rect">
            <a:avLst/>
          </a:prstGeom>
        </p:spPr>
      </p:pic>
      <p:pic>
        <p:nvPicPr>
          <p:cNvPr id="9" name="Picture 6" descr="Cartoon Dragon Flies Through The Ring Of Fire. English Grammar I Stock  Vector - Illustration of funny, spell: 86033876">
            <a:extLst>
              <a:ext uri="{FF2B5EF4-FFF2-40B4-BE49-F238E27FC236}">
                <a16:creationId xmlns:a16="http://schemas.microsoft.com/office/drawing/2014/main" id="{DCD98A41-446E-4518-A001-57DC0F2AD7A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 b="8528"/>
          <a:stretch/>
        </p:blipFill>
        <p:spPr bwMode="auto">
          <a:xfrm>
            <a:off x="5881706" y="526939"/>
            <a:ext cx="5563534" cy="46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artoon Landscape Sans Tree And Gradient Clip Art at Clker.com - vector  clip art online, royalty free &amp; public domain">
            <a:extLst>
              <a:ext uri="{FF2B5EF4-FFF2-40B4-BE49-F238E27FC236}">
                <a16:creationId xmlns:a16="http://schemas.microsoft.com/office/drawing/2014/main" id="{FBDC0B97-548E-4581-8B36-F1414E7C0B9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5" b="19295"/>
          <a:stretch>
            <a:fillRect/>
          </a:stretch>
        </p:blipFill>
        <p:spPr bwMode="auto">
          <a:xfrm>
            <a:off x="287383" y="113211"/>
            <a:ext cx="8596668" cy="38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CF7B79DA-A2E4-45A3-B125-02654F9C0627}"/>
              </a:ext>
            </a:extLst>
          </p:cNvPr>
          <p:cNvSpPr/>
          <p:nvPr/>
        </p:nvSpPr>
        <p:spPr>
          <a:xfrm>
            <a:off x="1930428" y="4092416"/>
            <a:ext cx="4997069" cy="2652373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Grass</a:t>
            </a:r>
            <a:br>
              <a:rPr lang="el-GR" sz="4400" b="1" dirty="0">
                <a:solidFill>
                  <a:srgbClr val="FF0000"/>
                </a:solidFill>
              </a:rPr>
            </a:br>
            <a:r>
              <a:rPr lang="el-GR" sz="4400" b="1" dirty="0">
                <a:solidFill>
                  <a:srgbClr val="FF0000"/>
                </a:solidFill>
              </a:rPr>
              <a:t>= </a:t>
            </a:r>
            <a:br>
              <a:rPr lang="el-GR" sz="4400" b="1" dirty="0">
                <a:solidFill>
                  <a:srgbClr val="FF0000"/>
                </a:solidFill>
              </a:rPr>
            </a:br>
            <a:r>
              <a:rPr lang="el-GR" sz="4400" b="1" dirty="0">
                <a:solidFill>
                  <a:srgbClr val="FF0000"/>
                </a:solidFill>
              </a:rPr>
              <a:t>Γρασίδι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C99C8F-7B73-4E3C-9A53-05A4E22087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085" y="45953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remium Vector | River cartoons in the middle beautiful natural scenery">
            <a:extLst>
              <a:ext uri="{FF2B5EF4-FFF2-40B4-BE49-F238E27FC236}">
                <a16:creationId xmlns:a16="http://schemas.microsoft.com/office/drawing/2014/main" id="{7DF7125C-EAAE-4F62-A065-0ECF44DCAD2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9" b="19299"/>
          <a:stretch>
            <a:fillRect/>
          </a:stretch>
        </p:blipFill>
        <p:spPr bwMode="auto">
          <a:xfrm>
            <a:off x="966651" y="126275"/>
            <a:ext cx="8596668" cy="38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499DC9FB-5D5A-421C-9136-0498C79E0F86}"/>
              </a:ext>
            </a:extLst>
          </p:cNvPr>
          <p:cNvSpPr/>
          <p:nvPr/>
        </p:nvSpPr>
        <p:spPr>
          <a:xfrm>
            <a:off x="2387627" y="4077765"/>
            <a:ext cx="4997069" cy="2652373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River</a:t>
            </a:r>
            <a:r>
              <a:rPr lang="el-GR" sz="4400" b="1" dirty="0">
                <a:solidFill>
                  <a:srgbClr val="FF0000"/>
                </a:solidFill>
              </a:rPr>
              <a:t> = Ποτάμι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DAC635-560C-43D7-823D-45351FBF24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6083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1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A4A5EA0C-90CA-425A-AD40-7CB6B6304F6B}"/>
              </a:ext>
            </a:extLst>
          </p:cNvPr>
          <p:cNvSpPr/>
          <p:nvPr/>
        </p:nvSpPr>
        <p:spPr>
          <a:xfrm>
            <a:off x="2672179" y="3927156"/>
            <a:ext cx="4997069" cy="2652373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5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Mud</a:t>
            </a:r>
            <a:br>
              <a:rPr kumimoji="0" lang="el-GR" sz="5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5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=</a:t>
            </a:r>
            <a:br>
              <a:rPr kumimoji="0" lang="el-GR" sz="5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5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Λάσπη 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677879-5762-4FE5-9576-DC40548DF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26291" y="4634502"/>
            <a:ext cx="487363" cy="487363"/>
          </a:xfrm>
          <a:prstGeom prst="rect">
            <a:avLst/>
          </a:prstGeom>
        </p:spPr>
      </p:pic>
      <p:pic>
        <p:nvPicPr>
          <p:cNvPr id="14" name="Picture 2" descr="Pants Muddy Stock Illustrations, Images &amp; Vectors | Shutterstock">
            <a:extLst>
              <a:ext uri="{FF2B5EF4-FFF2-40B4-BE49-F238E27FC236}">
                <a16:creationId xmlns:a16="http://schemas.microsoft.com/office/drawing/2014/main" id="{09022D71-B30A-471A-9669-221B705AD0C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2" t="-7976" r="2123" b="7976"/>
          <a:stretch/>
        </p:blipFill>
        <p:spPr bwMode="auto">
          <a:xfrm>
            <a:off x="2880210" y="-142345"/>
            <a:ext cx="4033444" cy="40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est Background Cartoon stock photos and royalty-free images, vectors and  illustrations | Adobe Stock">
            <a:extLst>
              <a:ext uri="{FF2B5EF4-FFF2-40B4-BE49-F238E27FC236}">
                <a16:creationId xmlns:a16="http://schemas.microsoft.com/office/drawing/2014/main" id="{F482B16E-63C2-4612-815B-5A5974EA2EC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r="3422"/>
          <a:stretch>
            <a:fillRect/>
          </a:stretch>
        </p:blipFill>
        <p:spPr bwMode="auto">
          <a:xfrm>
            <a:off x="693272" y="243840"/>
            <a:ext cx="8596668" cy="38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735EA68E-1843-4D4B-AE8A-CB237AC0C5BB}"/>
              </a:ext>
            </a:extLst>
          </p:cNvPr>
          <p:cNvSpPr/>
          <p:nvPr/>
        </p:nvSpPr>
        <p:spPr>
          <a:xfrm>
            <a:off x="2493072" y="4205627"/>
            <a:ext cx="4997069" cy="2652373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Forest</a:t>
            </a:r>
            <a:br>
              <a:rPr lang="el-GR" sz="4400" b="1" dirty="0">
                <a:solidFill>
                  <a:srgbClr val="FF0000"/>
                </a:solidFill>
              </a:rPr>
            </a:br>
            <a:r>
              <a:rPr lang="el-GR" sz="4400" b="1" dirty="0">
                <a:solidFill>
                  <a:srgbClr val="FF0000"/>
                </a:solidFill>
              </a:rPr>
              <a:t>=</a:t>
            </a:r>
            <a:br>
              <a:rPr lang="el-GR" sz="4400" b="1" dirty="0">
                <a:solidFill>
                  <a:srgbClr val="FF0000"/>
                </a:solidFill>
              </a:rPr>
            </a:br>
            <a:r>
              <a:rPr lang="el-GR" sz="4400" b="1" dirty="0">
                <a:solidFill>
                  <a:srgbClr val="FF0000"/>
                </a:solidFill>
              </a:rPr>
              <a:t>Δάσος</a:t>
            </a:r>
            <a:br>
              <a:rPr lang="el-GR" sz="4400" b="1" dirty="0">
                <a:solidFill>
                  <a:srgbClr val="FF0000"/>
                </a:solidFill>
              </a:rPr>
            </a:b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B68991-0E4C-435F-B1CD-6EEC11AADF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041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28 Cartoon Of Snow Storm People Walk Walker Walking Illustrations,  Royalty-Free Vector Graphics &amp; Clip Art - iStock">
            <a:extLst>
              <a:ext uri="{FF2B5EF4-FFF2-40B4-BE49-F238E27FC236}">
                <a16:creationId xmlns:a16="http://schemas.microsoft.com/office/drawing/2014/main" id="{6B04CCCB-A4AC-4C18-99D8-22C5D976C20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2" b="15262"/>
          <a:stretch>
            <a:fillRect/>
          </a:stretch>
        </p:blipFill>
        <p:spPr bwMode="auto">
          <a:xfrm>
            <a:off x="429141" y="191193"/>
            <a:ext cx="8596668" cy="38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B8726766-50D1-46F0-9270-F5CA5AE6CE7B}"/>
              </a:ext>
            </a:extLst>
          </p:cNvPr>
          <p:cNvSpPr/>
          <p:nvPr/>
        </p:nvSpPr>
        <p:spPr>
          <a:xfrm>
            <a:off x="1747705" y="4297068"/>
            <a:ext cx="6351424" cy="2652373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Snowstorm</a:t>
            </a:r>
            <a:br>
              <a:rPr lang="el-GR" sz="4400" b="1" dirty="0">
                <a:solidFill>
                  <a:srgbClr val="FF0000"/>
                </a:solidFill>
              </a:rPr>
            </a:br>
            <a:r>
              <a:rPr lang="el-GR" sz="4400" b="1" dirty="0"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el-GR" sz="4400" b="1" dirty="0">
                <a:solidFill>
                  <a:srgbClr val="FF0000"/>
                </a:solidFill>
              </a:rPr>
              <a:t>Χιονοθύελλα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1E56C9-47CD-4CD3-AD4A-9C8A618CBA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805" y="48173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6">
      <a:dk1>
        <a:sysClr val="windowText" lastClr="000000"/>
      </a:dk1>
      <a:lt1>
        <a:sysClr val="window" lastClr="FFFFFF"/>
      </a:lt1>
      <a:dk2>
        <a:srgbClr val="17406D"/>
      </a:dk2>
      <a:lt2>
        <a:srgbClr val="5FF2CA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250</Words>
  <Application>Microsoft Office PowerPoint</Application>
  <PresentationFormat>Widescreen</PresentationFormat>
  <Paragraphs>80</Paragraphs>
  <Slides>20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Comic Sans MS</vt:lpstr>
      <vt:lpstr>Trebuchet MS</vt:lpstr>
      <vt:lpstr>Wingdings 3</vt:lpstr>
      <vt:lpstr>Facet</vt:lpstr>
      <vt:lpstr>We are going on a bear hunt Εμείς πάμε στο κυνήγι της αρκούδας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going on a bear hunt</dc:title>
  <dc:creator>Αγγελική Πλαστήρα</dc:creator>
  <cp:lastModifiedBy>Αγγελική Πλαστήρα</cp:lastModifiedBy>
  <cp:revision>22</cp:revision>
  <dcterms:created xsi:type="dcterms:W3CDTF">2021-01-21T16:28:44Z</dcterms:created>
  <dcterms:modified xsi:type="dcterms:W3CDTF">2021-01-22T16:04:53Z</dcterms:modified>
</cp:coreProperties>
</file>